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2" r:id="rId5"/>
    <p:sldId id="277" r:id="rId6"/>
    <p:sldId id="257" r:id="rId7"/>
    <p:sldId id="278" r:id="rId8"/>
    <p:sldId id="321" r:id="rId9"/>
    <p:sldId id="323" r:id="rId10"/>
    <p:sldId id="322" r:id="rId11"/>
    <p:sldId id="330" r:id="rId12"/>
    <p:sldId id="331" r:id="rId13"/>
    <p:sldId id="333" r:id="rId14"/>
    <p:sldId id="332" r:id="rId15"/>
    <p:sldId id="334" r:id="rId16"/>
    <p:sldId id="335" r:id="rId17"/>
    <p:sldId id="336" r:id="rId18"/>
    <p:sldId id="271" r:id="rId19"/>
    <p:sldId id="299" r:id="rId20"/>
    <p:sldId id="298" r:id="rId21"/>
    <p:sldId id="283" r:id="rId22"/>
    <p:sldId id="280" r:id="rId23"/>
    <p:sldId id="281" r:id="rId24"/>
    <p:sldId id="282" r:id="rId25"/>
    <p:sldId id="284" r:id="rId26"/>
    <p:sldId id="285" r:id="rId27"/>
    <p:sldId id="286" r:id="rId28"/>
    <p:sldId id="287" r:id="rId29"/>
    <p:sldId id="288" r:id="rId30"/>
    <p:sldId id="289" r:id="rId31"/>
    <p:sldId id="290" r:id="rId32"/>
    <p:sldId id="309" r:id="rId33"/>
    <p:sldId id="310" r:id="rId34"/>
    <p:sldId id="311" r:id="rId35"/>
    <p:sldId id="312" r:id="rId36"/>
    <p:sldId id="291" r:id="rId37"/>
    <p:sldId id="292" r:id="rId38"/>
    <p:sldId id="293" r:id="rId39"/>
    <p:sldId id="294" r:id="rId40"/>
    <p:sldId id="297" r:id="rId41"/>
    <p:sldId id="295" r:id="rId42"/>
    <p:sldId id="296" r:id="rId43"/>
    <p:sldId id="258" r:id="rId44"/>
    <p:sldId id="308" r:id="rId45"/>
    <p:sldId id="259" r:id="rId46"/>
    <p:sldId id="314" r:id="rId47"/>
    <p:sldId id="315" r:id="rId48"/>
    <p:sldId id="317" r:id="rId49"/>
    <p:sldId id="318" r:id="rId50"/>
    <p:sldId id="316" r:id="rId51"/>
    <p:sldId id="319" r:id="rId52"/>
    <p:sldId id="260" r:id="rId53"/>
    <p:sldId id="300" r:id="rId54"/>
    <p:sldId id="301" r:id="rId55"/>
    <p:sldId id="302" r:id="rId56"/>
    <p:sldId id="303" r:id="rId57"/>
    <p:sldId id="304" r:id="rId58"/>
    <p:sldId id="305" r:id="rId59"/>
    <p:sldId id="306" r:id="rId60"/>
    <p:sldId id="307" r:id="rId61"/>
    <p:sldId id="313" r:id="rId62"/>
    <p:sldId id="320" r:id="rId63"/>
    <p:sldId id="324" r:id="rId64"/>
    <p:sldId id="325" r:id="rId65"/>
    <p:sldId id="326" r:id="rId66"/>
    <p:sldId id="327" r:id="rId67"/>
    <p:sldId id="328" r:id="rId6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56" autoAdjust="0"/>
    <p:restoredTop sz="94660"/>
  </p:normalViewPr>
  <p:slideViewPr>
    <p:cSldViewPr snapToGrid="0">
      <p:cViewPr varScale="1">
        <p:scale>
          <a:sx n="55" d="100"/>
          <a:sy n="55" d="100"/>
        </p:scale>
        <p:origin x="10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21/09/2023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21/09/2023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21/09/2023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21/09/2023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21/09/2023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21/09/2023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21/09/2023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21/09/2023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21/09/2023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21/09/2023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21/09/2023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21/09/2023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900333"/>
          </a:xfrm>
          <a:prstGeom prst="rect">
            <a:avLst/>
          </a:prstGeom>
        </p:spPr>
      </p:pic>
    </p:spTree>
    <p:extLst>
      <p:ext uri="{BB962C8B-B14F-4D97-AF65-F5344CB8AC3E}">
        <p14:creationId xmlns:p14="http://schemas.microsoft.com/office/powerpoint/2010/main" val="95811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2760785" cy="3481754"/>
          </a:xfrm>
        </p:spPr>
        <p:txBody>
          <a:bodyPr>
            <a:noAutofit/>
          </a:bodyPr>
          <a:lstStyle/>
          <a:p>
            <a:r>
              <a:rPr lang="es-PE" sz="2000" dirty="0" smtClean="0"/>
              <a:t>Renacimiento</a:t>
            </a:r>
            <a:r>
              <a:rPr lang="es-PE" sz="2000" dirty="0"/>
              <a:t/>
            </a:r>
            <a:br>
              <a:rPr lang="es-PE" sz="2000" dirty="0"/>
            </a:br>
            <a:r>
              <a:rPr lang="es-PE" sz="2000" dirty="0"/>
              <a:t>Fuente: </a:t>
            </a:r>
            <a:r>
              <a:rPr lang="es-PE" sz="2000" dirty="0" smtClean="0"/>
              <a:t/>
            </a:r>
            <a:br>
              <a:rPr lang="es-PE" sz="2000" dirty="0" smtClean="0"/>
            </a:br>
            <a:r>
              <a:rPr lang="es-PE" sz="2000" dirty="0" smtClean="0"/>
              <a:t/>
            </a:r>
            <a:br>
              <a:rPr lang="es-PE" sz="2000" dirty="0" smtClean="0"/>
            </a:br>
            <a:r>
              <a:rPr lang="es-PE" sz="2000" dirty="0" err="1" smtClean="0"/>
              <a:t>The</a:t>
            </a:r>
            <a:r>
              <a:rPr lang="es-PE" sz="2000" dirty="0" smtClean="0"/>
              <a:t> </a:t>
            </a:r>
            <a:r>
              <a:rPr lang="es-PE" sz="2000" dirty="0" err="1" smtClean="0"/>
              <a:t>European</a:t>
            </a:r>
            <a:r>
              <a:rPr lang="es-PE" sz="2000" dirty="0" smtClean="0"/>
              <a:t> </a:t>
            </a:r>
            <a:r>
              <a:rPr lang="es-PE" sz="2000" dirty="0" err="1" smtClean="0"/>
              <a:t>Renaissance</a:t>
            </a:r>
            <a:r>
              <a:rPr lang="es-PE" sz="2000" dirty="0" smtClean="0"/>
              <a:t> – </a:t>
            </a:r>
            <a:r>
              <a:rPr lang="es-PE" sz="2000" dirty="0" err="1" smtClean="0"/>
              <a:t>Session</a:t>
            </a:r>
            <a:r>
              <a:rPr lang="es-PE" sz="2000" dirty="0" smtClean="0"/>
              <a:t> 1</a:t>
            </a:r>
            <a:br>
              <a:rPr lang="es-PE" sz="2000" dirty="0" smtClean="0"/>
            </a:br>
            <a:r>
              <a:rPr lang="es-PE" sz="2000" dirty="0"/>
              <a:t/>
            </a:r>
            <a:br>
              <a:rPr lang="es-PE" sz="2000" dirty="0"/>
            </a:br>
            <a:r>
              <a:rPr lang="es-PE" sz="2000" dirty="0" smtClean="0"/>
              <a:t>https</a:t>
            </a:r>
            <a:r>
              <a:rPr lang="es-PE" sz="2000" dirty="0"/>
              <a:t>://www.youtube.com/watch?v=tJll-vzOcbc&amp;ab_channel=MILL%26LifelongMontclair</a:t>
            </a:r>
          </a:p>
        </p:txBody>
      </p:sp>
      <p:pic>
        <p:nvPicPr>
          <p:cNvPr id="4" name="Imagen 3"/>
          <p:cNvPicPr>
            <a:picLocks noChangeAspect="1"/>
          </p:cNvPicPr>
          <p:nvPr/>
        </p:nvPicPr>
        <p:blipFill>
          <a:blip r:embed="rId2"/>
          <a:stretch>
            <a:fillRect/>
          </a:stretch>
        </p:blipFill>
        <p:spPr>
          <a:xfrm>
            <a:off x="2760785" y="140676"/>
            <a:ext cx="6717323" cy="6717323"/>
          </a:xfrm>
          <a:prstGeom prst="rect">
            <a:avLst/>
          </a:prstGeom>
        </p:spPr>
      </p:pic>
      <p:pic>
        <p:nvPicPr>
          <p:cNvPr id="5" name="Imagen 4"/>
          <p:cNvPicPr>
            <a:picLocks noChangeAspect="1"/>
          </p:cNvPicPr>
          <p:nvPr/>
        </p:nvPicPr>
        <p:blipFill>
          <a:blip r:embed="rId3"/>
          <a:stretch>
            <a:fillRect/>
          </a:stretch>
        </p:blipFill>
        <p:spPr>
          <a:xfrm>
            <a:off x="8380095" y="83527"/>
            <a:ext cx="3811905" cy="1657350"/>
          </a:xfrm>
          <a:prstGeom prst="rect">
            <a:avLst/>
          </a:prstGeom>
        </p:spPr>
      </p:pic>
    </p:spTree>
    <p:extLst>
      <p:ext uri="{BB962C8B-B14F-4D97-AF65-F5344CB8AC3E}">
        <p14:creationId xmlns:p14="http://schemas.microsoft.com/office/powerpoint/2010/main" val="2838636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11605846" cy="6885703"/>
          </a:xfrm>
          <a:prstGeom prst="rect">
            <a:avLst/>
          </a:prstGeom>
        </p:spPr>
      </p:pic>
    </p:spTree>
    <p:extLst>
      <p:ext uri="{BB962C8B-B14F-4D97-AF65-F5344CB8AC3E}">
        <p14:creationId xmlns:p14="http://schemas.microsoft.com/office/powerpoint/2010/main" val="340984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39628" y="444672"/>
            <a:ext cx="10802449" cy="6413328"/>
          </a:xfrm>
          <a:prstGeom prst="rect">
            <a:avLst/>
          </a:prstGeom>
        </p:spPr>
      </p:pic>
      <p:sp>
        <p:nvSpPr>
          <p:cNvPr id="3" name="CuadroTexto 2"/>
          <p:cNvSpPr txBox="1"/>
          <p:nvPr/>
        </p:nvSpPr>
        <p:spPr>
          <a:xfrm>
            <a:off x="539628" y="75340"/>
            <a:ext cx="2621872" cy="369332"/>
          </a:xfrm>
          <a:prstGeom prst="rect">
            <a:avLst/>
          </a:prstGeom>
          <a:noFill/>
        </p:spPr>
        <p:txBody>
          <a:bodyPr wrap="none" rtlCol="0">
            <a:spAutoFit/>
          </a:bodyPr>
          <a:lstStyle/>
          <a:p>
            <a:r>
              <a:rPr lang="es-PE" dirty="0" smtClean="0"/>
              <a:t>Sola </a:t>
            </a:r>
            <a:r>
              <a:rPr lang="es-PE" dirty="0" err="1" smtClean="0"/>
              <a:t>Fides</a:t>
            </a:r>
            <a:r>
              <a:rPr lang="es-PE" dirty="0" smtClean="0"/>
              <a:t> – Sola </a:t>
            </a:r>
            <a:r>
              <a:rPr lang="es-PE" dirty="0" err="1" smtClean="0"/>
              <a:t>Scriptura</a:t>
            </a:r>
            <a:endParaRPr lang="es-PE" dirty="0"/>
          </a:p>
        </p:txBody>
      </p:sp>
    </p:spTree>
    <p:extLst>
      <p:ext uri="{BB962C8B-B14F-4D97-AF65-F5344CB8AC3E}">
        <p14:creationId xmlns:p14="http://schemas.microsoft.com/office/powerpoint/2010/main" val="172364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68910" y="203522"/>
            <a:ext cx="11166597" cy="6654478"/>
          </a:xfrm>
          <a:prstGeom prst="rect">
            <a:avLst/>
          </a:prstGeom>
        </p:spPr>
      </p:pic>
    </p:spTree>
    <p:extLst>
      <p:ext uri="{BB962C8B-B14F-4D97-AF65-F5344CB8AC3E}">
        <p14:creationId xmlns:p14="http://schemas.microsoft.com/office/powerpoint/2010/main" val="264554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404445"/>
            <a:ext cx="12192000" cy="6118007"/>
          </a:xfrm>
          <a:prstGeom prst="rect">
            <a:avLst/>
          </a:prstGeom>
        </p:spPr>
      </p:pic>
    </p:spTree>
    <p:extLst>
      <p:ext uri="{BB962C8B-B14F-4D97-AF65-F5344CB8AC3E}">
        <p14:creationId xmlns:p14="http://schemas.microsoft.com/office/powerpoint/2010/main" val="421492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46220" y="0"/>
            <a:ext cx="11094795" cy="6738307"/>
          </a:xfrm>
          <a:prstGeom prst="rect">
            <a:avLst/>
          </a:prstGeom>
        </p:spPr>
      </p:pic>
    </p:spTree>
    <p:extLst>
      <p:ext uri="{BB962C8B-B14F-4D97-AF65-F5344CB8AC3E}">
        <p14:creationId xmlns:p14="http://schemas.microsoft.com/office/powerpoint/2010/main" val="103860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10228" y="224936"/>
            <a:ext cx="6371989" cy="6070356"/>
          </a:xfrm>
          <a:prstGeom prst="rect">
            <a:avLst/>
          </a:prstGeom>
        </p:spPr>
      </p:pic>
      <p:pic>
        <p:nvPicPr>
          <p:cNvPr id="3" name="Imagen 2"/>
          <p:cNvPicPr>
            <a:picLocks noChangeAspect="1"/>
          </p:cNvPicPr>
          <p:nvPr/>
        </p:nvPicPr>
        <p:blipFill>
          <a:blip r:embed="rId3"/>
          <a:stretch>
            <a:fillRect/>
          </a:stretch>
        </p:blipFill>
        <p:spPr>
          <a:xfrm>
            <a:off x="189034" y="3740345"/>
            <a:ext cx="2958612" cy="2513965"/>
          </a:xfrm>
          <a:prstGeom prst="rect">
            <a:avLst/>
          </a:prstGeom>
        </p:spPr>
      </p:pic>
      <p:pic>
        <p:nvPicPr>
          <p:cNvPr id="4" name="Imagen 3"/>
          <p:cNvPicPr>
            <a:picLocks noChangeAspect="1"/>
          </p:cNvPicPr>
          <p:nvPr/>
        </p:nvPicPr>
        <p:blipFill>
          <a:blip r:embed="rId4"/>
          <a:stretch>
            <a:fillRect/>
          </a:stretch>
        </p:blipFill>
        <p:spPr>
          <a:xfrm>
            <a:off x="189034" y="1118608"/>
            <a:ext cx="3081704" cy="1999829"/>
          </a:xfrm>
          <a:prstGeom prst="rect">
            <a:avLst/>
          </a:prstGeom>
        </p:spPr>
      </p:pic>
      <p:pic>
        <p:nvPicPr>
          <p:cNvPr id="5" name="Imagen 4"/>
          <p:cNvPicPr>
            <a:picLocks noChangeAspect="1"/>
          </p:cNvPicPr>
          <p:nvPr/>
        </p:nvPicPr>
        <p:blipFill>
          <a:blip r:embed="rId5"/>
          <a:stretch>
            <a:fillRect/>
          </a:stretch>
        </p:blipFill>
        <p:spPr>
          <a:xfrm>
            <a:off x="9458325" y="590703"/>
            <a:ext cx="2268178" cy="2742433"/>
          </a:xfrm>
          <a:prstGeom prst="rect">
            <a:avLst/>
          </a:prstGeom>
        </p:spPr>
      </p:pic>
      <p:pic>
        <p:nvPicPr>
          <p:cNvPr id="6" name="Imagen 5"/>
          <p:cNvPicPr>
            <a:picLocks noChangeAspect="1"/>
          </p:cNvPicPr>
          <p:nvPr/>
        </p:nvPicPr>
        <p:blipFill>
          <a:blip r:embed="rId6"/>
          <a:stretch>
            <a:fillRect/>
          </a:stretch>
        </p:blipFill>
        <p:spPr>
          <a:xfrm>
            <a:off x="9550407" y="3501854"/>
            <a:ext cx="2084014" cy="2990946"/>
          </a:xfrm>
          <a:prstGeom prst="rect">
            <a:avLst/>
          </a:prstGeom>
        </p:spPr>
      </p:pic>
      <p:cxnSp>
        <p:nvCxnSpPr>
          <p:cNvPr id="8" name="Conector recto de flecha 7"/>
          <p:cNvCxnSpPr/>
          <p:nvPr/>
        </p:nvCxnSpPr>
        <p:spPr>
          <a:xfrm flipH="1" flipV="1">
            <a:off x="3147646" y="3260114"/>
            <a:ext cx="509954" cy="12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H="1">
            <a:off x="3270738" y="5240215"/>
            <a:ext cx="345098" cy="19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7772400" y="1645810"/>
            <a:ext cx="1547446" cy="472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965831" y="5662246"/>
            <a:ext cx="1492494"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46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a:t>
            </a:r>
            <a:r>
              <a:rPr lang="es-PE" dirty="0" smtClean="0">
                <a:solidFill>
                  <a:srgbClr val="FF0000"/>
                </a:solidFill>
              </a:rPr>
              <a:t>Roger Bacon</a:t>
            </a:r>
            <a:r>
              <a:rPr lang="es-PE" dirty="0" smtClean="0"/>
              <a:t>,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520" y="780901"/>
            <a:ext cx="7064726" cy="51337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0"/>
            <a:ext cx="9757954" cy="689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93" y="911432"/>
            <a:ext cx="3312047" cy="49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534116" y="393367"/>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854" y="2024743"/>
            <a:ext cx="3984605" cy="518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775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a:t>
            </a:r>
            <a:r>
              <a:rPr lang="es-PE" sz="4600" dirty="0" smtClean="0">
                <a:solidFill>
                  <a:srgbClr val="FF0000"/>
                </a:solidFill>
              </a:rPr>
              <a:t>empírico</a:t>
            </a:r>
            <a:r>
              <a:rPr lang="es-PE" dirty="0" smtClean="0"/>
              <a:t>. Es considerado como uno de los </a:t>
            </a:r>
            <a:r>
              <a:rPr lang="es-PE" dirty="0" smtClean="0">
                <a:solidFill>
                  <a:srgbClr val="FF0000"/>
                </a:solidFill>
                <a:effectLst>
                  <a:outerShdw blurRad="38100" dist="38100" dir="2700000" algn="tl">
                    <a:srgbClr val="000000">
                      <a:alpha val="43137"/>
                    </a:srgbClr>
                  </a:outerShdw>
                </a:effectLst>
              </a:rPr>
              <a:t>pioneros del método científico moderno</a:t>
            </a:r>
            <a:r>
              <a:rPr lang="es-PE" dirty="0" smtClean="0"/>
              <a:t>,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solidFill>
                  <a:srgbClr val="FF0000"/>
                </a:solidFill>
              </a:rPr>
              <a:t>Novum</a:t>
            </a:r>
            <a:r>
              <a:rPr lang="es-PE" dirty="0" smtClean="0">
                <a:solidFill>
                  <a:srgbClr val="FF0000"/>
                </a:solidFill>
              </a:rPr>
              <a:t> </a:t>
            </a:r>
            <a:r>
              <a:rPr lang="es-PE" dirty="0" err="1" smtClean="0">
                <a:solidFill>
                  <a:srgbClr val="FF0000"/>
                </a:solidFill>
              </a:rPr>
              <a:t>Organum</a:t>
            </a:r>
            <a:r>
              <a:rPr lang="es-PE" dirty="0" smtClean="0">
                <a:solidFill>
                  <a:srgbClr val="FF0000"/>
                </a:solidFill>
              </a:rPr>
              <a:t> </a:t>
            </a:r>
            <a:r>
              <a:rPr lang="es-PE" dirty="0" smtClean="0"/>
              <a:t>se contrapone al </a:t>
            </a:r>
            <a:r>
              <a:rPr lang="es-PE" dirty="0" err="1" smtClean="0"/>
              <a:t>Organum</a:t>
            </a:r>
            <a:r>
              <a:rPr lang="es-PE" dirty="0" smtClean="0"/>
              <a:t> de Aristóteles. La </a:t>
            </a:r>
            <a:r>
              <a:rPr lang="es-PE" dirty="0" smtClean="0">
                <a:solidFill>
                  <a:srgbClr val="FF0000"/>
                </a:solidFill>
              </a:rPr>
              <a:t>nueva Atlántida </a:t>
            </a:r>
            <a:r>
              <a:rPr lang="es-PE" dirty="0" smtClean="0"/>
              <a:t>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83" y="5315585"/>
            <a:ext cx="1542415" cy="154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a:t>
            </a:r>
            <a:r>
              <a:rPr lang="es-PE" dirty="0" smtClean="0">
                <a:solidFill>
                  <a:srgbClr val="FF0000"/>
                </a:solidFill>
              </a:rPr>
              <a:t>sólo una cosa que sea cierta e indudable</a:t>
            </a:r>
            <a:r>
              <a:rPr lang="es-PE" dirty="0" smtClean="0"/>
              <a:t>”.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a:t>
            </a:r>
            <a:r>
              <a:rPr lang="es-PE" dirty="0" smtClean="0">
                <a:solidFill>
                  <a:srgbClr val="FF0000"/>
                </a:solidFill>
              </a:rPr>
              <a:t>para demostrar lo que ya sabemos, pero no sirve para conocer cosas nuevas</a:t>
            </a:r>
            <a:r>
              <a:rPr lang="es-PE" dirty="0" smtClean="0"/>
              <a:t>.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a:t>
            </a:r>
            <a:r>
              <a:rPr lang="es-PE" dirty="0" smtClean="0">
                <a:solidFill>
                  <a:srgbClr val="FF0000"/>
                </a:solidFill>
              </a:rPr>
              <a:t>Tales elementos simples son las ideas claras y distintas</a:t>
            </a:r>
            <a:r>
              <a:rPr lang="es-PE" dirty="0" smtClean="0"/>
              <a:t>.” </a:t>
            </a:r>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Leibniz vs Newton</a:t>
            </a:r>
            <a:br>
              <a:rPr lang="es-PE" dirty="0" smtClean="0"/>
            </a:br>
            <a:r>
              <a:rPr lang="es-PE" dirty="0" smtClean="0"/>
              <a:t>Kant vs Leibniz</a:t>
            </a:r>
            <a:endParaRPr lang="es-PE" dirty="0"/>
          </a:p>
        </p:txBody>
      </p:sp>
      <p:pic>
        <p:nvPicPr>
          <p:cNvPr id="1026" name="Picture 2" descr="May be an image of text that says '-This apology, in which the vindication is worse than the complaint, needs no refutation; surely it can be freely given over to the detestation of every human being who has the least feeling for mor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69564"/>
            <a:ext cx="9926535" cy="150758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5053445" y="5945731"/>
            <a:ext cx="6970784" cy="558978"/>
          </a:xfrm>
          <a:prstGeom prst="rect">
            <a:avLst/>
          </a:prstGeom>
        </p:spPr>
      </p:pic>
    </p:spTree>
    <p:extLst>
      <p:ext uri="{BB962C8B-B14F-4D97-AF65-F5344CB8AC3E}">
        <p14:creationId xmlns:p14="http://schemas.microsoft.com/office/powerpoint/2010/main" val="423534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06087" y="1892444"/>
            <a:ext cx="11709596" cy="2617211"/>
          </a:xfrm>
          <a:prstGeom prst="rect">
            <a:avLst/>
          </a:prstGeom>
        </p:spPr>
      </p:pic>
      <p:sp>
        <p:nvSpPr>
          <p:cNvPr id="6" name="CuadroTexto 5"/>
          <p:cNvSpPr txBox="1"/>
          <p:nvPr/>
        </p:nvSpPr>
        <p:spPr>
          <a:xfrm>
            <a:off x="374072" y="1143000"/>
            <a:ext cx="2431473" cy="369332"/>
          </a:xfrm>
          <a:prstGeom prst="rect">
            <a:avLst/>
          </a:prstGeom>
          <a:noFill/>
        </p:spPr>
        <p:txBody>
          <a:bodyPr wrap="square" rtlCol="0">
            <a:spAutoFit/>
          </a:bodyPr>
          <a:lstStyle/>
          <a:p>
            <a:r>
              <a:rPr lang="es-PE" dirty="0" err="1" smtClean="0"/>
              <a:t>ChatGPT</a:t>
            </a:r>
            <a:endParaRPr lang="es-PE" dirty="0"/>
          </a:p>
        </p:txBody>
      </p:sp>
    </p:spTree>
    <p:extLst>
      <p:ext uri="{BB962C8B-B14F-4D97-AF65-F5344CB8AC3E}">
        <p14:creationId xmlns:p14="http://schemas.microsoft.com/office/powerpoint/2010/main" val="3184731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38399" y="339003"/>
            <a:ext cx="7062693" cy="5542252"/>
          </a:xfrm>
          <a:prstGeom prst="rect">
            <a:avLst/>
          </a:prstGeom>
        </p:spPr>
      </p:pic>
    </p:spTree>
    <p:extLst>
      <p:ext uri="{BB962C8B-B14F-4D97-AF65-F5344CB8AC3E}">
        <p14:creationId xmlns:p14="http://schemas.microsoft.com/office/powerpoint/2010/main" val="417255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86343" y="1153823"/>
            <a:ext cx="9100715" cy="3813031"/>
          </a:xfrm>
          <a:prstGeom prst="rect">
            <a:avLst/>
          </a:prstGeom>
        </p:spPr>
      </p:pic>
    </p:spTree>
    <p:extLst>
      <p:ext uri="{BB962C8B-B14F-4D97-AF65-F5344CB8AC3E}">
        <p14:creationId xmlns:p14="http://schemas.microsoft.com/office/powerpoint/2010/main" val="3719759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23578" y="1152525"/>
            <a:ext cx="9343897" cy="3980584"/>
          </a:xfrm>
          <a:prstGeom prst="rect">
            <a:avLst/>
          </a:prstGeom>
        </p:spPr>
      </p:pic>
    </p:spTree>
    <p:extLst>
      <p:ext uri="{BB962C8B-B14F-4D97-AF65-F5344CB8AC3E}">
        <p14:creationId xmlns:p14="http://schemas.microsoft.com/office/powerpoint/2010/main" val="3998311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05752" y="723466"/>
            <a:ext cx="10283426" cy="5324043"/>
          </a:xfrm>
          <a:prstGeom prst="rect">
            <a:avLst/>
          </a:prstGeom>
        </p:spPr>
      </p:pic>
    </p:spTree>
    <p:extLst>
      <p:ext uri="{BB962C8B-B14F-4D97-AF65-F5344CB8AC3E}">
        <p14:creationId xmlns:p14="http://schemas.microsoft.com/office/powerpoint/2010/main" val="4378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4" cy="41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
            <a:ext cx="11194473" cy="727363"/>
          </a:xfrm>
        </p:spPr>
        <p:txBody>
          <a:bodyPr/>
          <a:lstStyle/>
          <a:p>
            <a:r>
              <a:rPr lang="es-PE" dirty="0" smtClean="0"/>
              <a:t>¿Cómo era la vida en la edad media </a:t>
            </a:r>
            <a:r>
              <a:rPr lang="es-PE" u="sng" dirty="0" smtClean="0"/>
              <a:t>occidental</a:t>
            </a:r>
            <a:r>
              <a:rPr lang="es-PE" dirty="0" smtClean="0"/>
              <a:t>?</a:t>
            </a:r>
            <a:endParaRPr lang="es-PE" dirty="0"/>
          </a:p>
        </p:txBody>
      </p:sp>
      <p:pic>
        <p:nvPicPr>
          <p:cNvPr id="4" name="Imagen 3"/>
          <p:cNvPicPr>
            <a:picLocks noChangeAspect="1"/>
          </p:cNvPicPr>
          <p:nvPr/>
        </p:nvPicPr>
        <p:blipFill>
          <a:blip r:embed="rId2"/>
          <a:stretch>
            <a:fillRect/>
          </a:stretch>
        </p:blipFill>
        <p:spPr>
          <a:xfrm>
            <a:off x="1794161" y="816840"/>
            <a:ext cx="8763001" cy="6041160"/>
          </a:xfrm>
          <a:prstGeom prst="rect">
            <a:avLst/>
          </a:prstGeom>
        </p:spPr>
      </p:pic>
    </p:spTree>
    <p:extLst>
      <p:ext uri="{BB962C8B-B14F-4D97-AF65-F5344CB8AC3E}">
        <p14:creationId xmlns:p14="http://schemas.microsoft.com/office/powerpoint/2010/main" val="163306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5800" y="0"/>
            <a:ext cx="4371033" cy="6858000"/>
          </a:xfrm>
          <a:prstGeom prst="rect">
            <a:avLst/>
          </a:prstGeom>
        </p:spPr>
      </p:pic>
      <p:pic>
        <p:nvPicPr>
          <p:cNvPr id="5" name="Imagen 4"/>
          <p:cNvPicPr>
            <a:picLocks noChangeAspect="1"/>
          </p:cNvPicPr>
          <p:nvPr/>
        </p:nvPicPr>
        <p:blipFill>
          <a:blip r:embed="rId3"/>
          <a:stretch>
            <a:fillRect/>
          </a:stretch>
        </p:blipFill>
        <p:spPr>
          <a:xfrm>
            <a:off x="5465618" y="0"/>
            <a:ext cx="6186055" cy="6334758"/>
          </a:xfrm>
          <a:prstGeom prst="rect">
            <a:avLst/>
          </a:prstGeom>
        </p:spPr>
      </p:pic>
      <p:sp>
        <p:nvSpPr>
          <p:cNvPr id="6" name="CuadroTexto 5"/>
          <p:cNvSpPr txBox="1"/>
          <p:nvPr/>
        </p:nvSpPr>
        <p:spPr>
          <a:xfrm>
            <a:off x="5465618" y="6310280"/>
            <a:ext cx="6186055" cy="646331"/>
          </a:xfrm>
          <a:prstGeom prst="rect">
            <a:avLst/>
          </a:prstGeom>
          <a:noFill/>
        </p:spPr>
        <p:txBody>
          <a:bodyPr wrap="square" rtlCol="0">
            <a:spAutoFit/>
          </a:bodyPr>
          <a:lstStyle/>
          <a:p>
            <a:r>
              <a:rPr lang="es-PE" dirty="0" smtClean="0"/>
              <a:t>1450 – Autor desconocido </a:t>
            </a:r>
            <a:endParaRPr lang="es-PE" dirty="0"/>
          </a:p>
          <a:p>
            <a:r>
              <a:rPr lang="es-PE" dirty="0" smtClean="0"/>
              <a:t>Encantamiento </a:t>
            </a:r>
            <a:r>
              <a:rPr lang="es-PE" dirty="0" smtClean="0"/>
              <a:t>del mundo</a:t>
            </a:r>
            <a:endParaRPr lang="es-PE" dirty="0"/>
          </a:p>
        </p:txBody>
      </p:sp>
    </p:spTree>
    <p:extLst>
      <p:ext uri="{BB962C8B-B14F-4D97-AF65-F5344CB8AC3E}">
        <p14:creationId xmlns:p14="http://schemas.microsoft.com/office/powerpoint/2010/main" val="22710741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2606</TotalTime>
  <Words>2168</Words>
  <Application>Microsoft Office PowerPoint</Application>
  <PresentationFormat>Panorámica</PresentationFormat>
  <Paragraphs>127</Paragraphs>
  <Slides>67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67</vt:i4>
      </vt:variant>
    </vt:vector>
  </HeadingPairs>
  <TitlesOfParts>
    <vt:vector size="71" baseType="lpstr">
      <vt:lpstr>Arial</vt:lpstr>
      <vt:lpstr>Calibri</vt:lpstr>
      <vt:lpstr>Calibri Light</vt:lpstr>
      <vt:lpstr>Tema de Office</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¿Cómo era la vida en la edad media occidental?</vt:lpstr>
      <vt:lpstr>Presentación de PowerPoint</vt:lpstr>
      <vt:lpstr>Presentación de PowerPoint</vt:lpstr>
      <vt:lpstr>Renacimiento Fuente:   The European Renaissance – Session 1  https://www.youtube.com/watch?v=tJll-vzOcbc&amp;ab_channel=MILL%26LifelongMontclair</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 (1219)</vt:lpstr>
      <vt:lpstr>Presentación de PowerPoint</vt:lpstr>
      <vt:lpstr>Francis Bacon (1561)</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lpstr>Leibniz vs Newton Kant vs Leibniz</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Fernando García Alcalá</cp:lastModifiedBy>
  <cp:revision>77</cp:revision>
  <dcterms:created xsi:type="dcterms:W3CDTF">2019-10-13T11:15:49Z</dcterms:created>
  <dcterms:modified xsi:type="dcterms:W3CDTF">2023-09-21T11:41:58Z</dcterms:modified>
</cp:coreProperties>
</file>